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6858000" cx="9144000"/>
  <p:notesSz cx="6858000" cy="9144000"/>
  <p:embeddedFontLst>
    <p:embeddedFont>
      <p:font typeface="Arial Black"/>
      <p:regular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GoogleSlidesCustomDataVersion2">
      <go:slidesCustomData xmlns:go="http://customooxmlschemas.google.com/" r:id="rId22" roundtripDataSignature="AMtx7mhRsb8gGWxidREgVbv7/6ahmt/T6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22" Type="http://customschemas.google.com/relationships/presentationmetadata" Target="metadata"/><Relationship Id="rId10" Type="http://schemas.openxmlformats.org/officeDocument/2006/relationships/slide" Target="slides/slide5.xml"/><Relationship Id="rId21" Type="http://schemas.openxmlformats.org/officeDocument/2006/relationships/font" Target="fonts/ArialBlack-regular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7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17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4" name="Google Shape;14;p1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1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1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6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2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7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7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2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9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1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0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20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2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2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2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1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21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2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2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22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22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22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22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2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2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4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4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24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2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2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5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5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5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2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6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Relationship Id="rId4" Type="http://schemas.openxmlformats.org/officeDocument/2006/relationships/image" Target="../media/image1.jpg"/><Relationship Id="rId5" Type="http://schemas.openxmlformats.org/officeDocument/2006/relationships/image" Target="../media/image2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Relationship Id="rId4" Type="http://schemas.openxmlformats.org/officeDocument/2006/relationships/image" Target="../media/image2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Relationship Id="rId4" Type="http://schemas.openxmlformats.org/officeDocument/2006/relationships/image" Target="../media/image2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Relationship Id="rId4" Type="http://schemas.openxmlformats.org/officeDocument/2006/relationships/image" Target="../media/image2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Relationship Id="rId4" Type="http://schemas.openxmlformats.org/officeDocument/2006/relationships/image" Target="../media/image2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Relationship Id="rId4" Type="http://schemas.openxmlformats.org/officeDocument/2006/relationships/image" Target="../media/image2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Relationship Id="rId4" Type="http://schemas.openxmlformats.org/officeDocument/2006/relationships/image" Target="../media/image2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2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2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image" Target="../media/image2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Relationship Id="rId4" Type="http://schemas.openxmlformats.org/officeDocument/2006/relationships/image" Target="../media/image2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Relationship Id="rId4" Type="http://schemas.openxmlformats.org/officeDocument/2006/relationships/image" Target="../media/image2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mcoe text logo.png" id="84" name="Google Shape;84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85728"/>
            <a:ext cx="9144000" cy="179189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mcoe logo.jpeg" id="85" name="Google Shape;85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86050" y="2500306"/>
            <a:ext cx="4066982" cy="3974551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"/>
          <p:cNvSpPr txBox="1"/>
          <p:nvPr/>
        </p:nvSpPr>
        <p:spPr>
          <a:xfrm>
            <a:off x="3479496" y="1487975"/>
            <a:ext cx="4446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N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 autonomous </a:t>
            </a: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institute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mmcoe logo.jpeg" id="87" name="Google Shape;87;p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436273" y="6166358"/>
            <a:ext cx="707727" cy="6916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928726" y="214290"/>
            <a:ext cx="13011150" cy="7315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7" name="Google Shape;157;p10"/>
          <p:cNvCxnSpPr/>
          <p:nvPr/>
        </p:nvCxnSpPr>
        <p:spPr>
          <a:xfrm flipH="1" rot="10800000">
            <a:off x="1714480" y="2357430"/>
            <a:ext cx="1928826" cy="71438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med" w="med" type="stealth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</p:cxnSp>
      <p:cxnSp>
        <p:nvCxnSpPr>
          <p:cNvPr id="158" name="Google Shape;158;p10"/>
          <p:cNvCxnSpPr/>
          <p:nvPr/>
        </p:nvCxnSpPr>
        <p:spPr>
          <a:xfrm>
            <a:off x="1785918" y="3214686"/>
            <a:ext cx="1928826" cy="1588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med" w="med" type="stealth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</p:cxnSp>
      <p:cxnSp>
        <p:nvCxnSpPr>
          <p:cNvPr id="159" name="Google Shape;159;p10"/>
          <p:cNvCxnSpPr/>
          <p:nvPr/>
        </p:nvCxnSpPr>
        <p:spPr>
          <a:xfrm>
            <a:off x="1785918" y="4071942"/>
            <a:ext cx="1857388" cy="1588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med" w="med" type="stealth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</p:cxnSp>
      <p:cxnSp>
        <p:nvCxnSpPr>
          <p:cNvPr id="160" name="Google Shape;160;p10"/>
          <p:cNvCxnSpPr/>
          <p:nvPr/>
        </p:nvCxnSpPr>
        <p:spPr>
          <a:xfrm>
            <a:off x="1714480" y="4857760"/>
            <a:ext cx="1857388" cy="1588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med" w="med" type="stealth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</p:cxnSp>
      <p:sp>
        <p:nvSpPr>
          <p:cNvPr id="161" name="Google Shape;161;p10"/>
          <p:cNvSpPr txBox="1"/>
          <p:nvPr/>
        </p:nvSpPr>
        <p:spPr>
          <a:xfrm>
            <a:off x="-928726" y="4357694"/>
            <a:ext cx="13073154" cy="29546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User Access - Creating Username &amp; Password</a:t>
            </a:r>
            <a:endParaRPr sz="24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Title:</a:t>
            </a: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IN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Setting Up User Accounts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Step-by-Step Process:</a:t>
            </a:r>
            <a:endParaRPr sz="1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N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Create a unique username.</a:t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N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Set a secure password for access.</a:t>
            </a:r>
            <a:endParaRPr/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Benefits:</a:t>
            </a:r>
            <a:endParaRPr sz="1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N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Secure and personalized access to the digital library.</a:t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mmcoe logo.jpeg" id="162" name="Google Shape;162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436273" y="6166358"/>
            <a:ext cx="707727" cy="6916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000164" y="0"/>
            <a:ext cx="13011150" cy="7315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8" name="Google Shape;168;p11"/>
          <p:cNvCxnSpPr/>
          <p:nvPr/>
        </p:nvCxnSpPr>
        <p:spPr>
          <a:xfrm flipH="1" rot="10800000">
            <a:off x="1000100" y="1643050"/>
            <a:ext cx="2357454" cy="1214446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med" w="med" type="stealth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</p:cxnSp>
      <p:cxnSp>
        <p:nvCxnSpPr>
          <p:cNvPr id="169" name="Google Shape;169;p11"/>
          <p:cNvCxnSpPr/>
          <p:nvPr/>
        </p:nvCxnSpPr>
        <p:spPr>
          <a:xfrm flipH="1" rot="10800000">
            <a:off x="2714612" y="1714488"/>
            <a:ext cx="2357454" cy="1214446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med" w="med" type="stealth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</p:cxnSp>
      <p:cxnSp>
        <p:nvCxnSpPr>
          <p:cNvPr id="170" name="Google Shape;170;p11"/>
          <p:cNvCxnSpPr/>
          <p:nvPr/>
        </p:nvCxnSpPr>
        <p:spPr>
          <a:xfrm flipH="1" rot="10800000">
            <a:off x="4357686" y="1857364"/>
            <a:ext cx="2357454" cy="1214446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med" w="med" type="stealth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</p:cxnSp>
      <p:sp>
        <p:nvSpPr>
          <p:cNvPr id="171" name="Google Shape;171;p11"/>
          <p:cNvSpPr txBox="1"/>
          <p:nvPr/>
        </p:nvSpPr>
        <p:spPr>
          <a:xfrm>
            <a:off x="-1000164" y="3571876"/>
            <a:ext cx="12287336" cy="38779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en-IN" sz="20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Digital Library - Core Features</a:t>
            </a:r>
            <a:endParaRPr b="1" sz="1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Title:</a:t>
            </a:r>
            <a:r>
              <a:rPr lang="en-IN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IN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Digital Library Access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User Authentication:</a:t>
            </a:r>
            <a:endParaRPr sz="1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N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Username and Password creation for access.</a:t>
            </a:r>
            <a:endParaRPr b="0" i="0" sz="2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IN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Available Resources:</a:t>
            </a:r>
            <a:endParaRPr/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N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Access to books, research papers, and manga’s</a:t>
            </a:r>
            <a:endParaRPr b="0" i="0" sz="2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0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Special Access for Gold Pass Users</a:t>
            </a:r>
            <a:r>
              <a:rPr b="1" lang="en-IN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N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Unlimited access to a variety of digital books.</a:t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mmcoe logo.jpeg" id="172" name="Google Shape;172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436273" y="6166358"/>
            <a:ext cx="707727" cy="6916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428792" y="-285776"/>
            <a:ext cx="13011150" cy="7315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mcoe logo.jpeg" id="178" name="Google Shape;178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436273" y="6166358"/>
            <a:ext cx="707727" cy="6916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643106" y="0"/>
            <a:ext cx="13011150" cy="7315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mcoe logo.jpeg" id="184" name="Google Shape;184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436273" y="6166358"/>
            <a:ext cx="707727" cy="6916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642974" y="0"/>
            <a:ext cx="13011150" cy="7315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mcoe logo.jpeg" id="190" name="Google Shape;190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436273" y="6166358"/>
            <a:ext cx="707727" cy="6916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5"/>
          <p:cNvSpPr txBox="1"/>
          <p:nvPr/>
        </p:nvSpPr>
        <p:spPr>
          <a:xfrm>
            <a:off x="642910" y="2500306"/>
            <a:ext cx="7500990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9600">
                <a:solidFill>
                  <a:schemeClr val="dk1"/>
                </a:solidFill>
                <a:latin typeface="Algerian"/>
                <a:ea typeface="Algerian"/>
                <a:cs typeface="Algerian"/>
                <a:sym typeface="Algerian"/>
              </a:rPr>
              <a:t>THANK YOU !</a:t>
            </a:r>
            <a:endParaRPr sz="9600">
              <a:solidFill>
                <a:schemeClr val="dk1"/>
              </a:solidFill>
              <a:latin typeface="Algerian"/>
              <a:ea typeface="Algerian"/>
              <a:cs typeface="Algerian"/>
              <a:sym typeface="Algerian"/>
            </a:endParaRPr>
          </a:p>
        </p:txBody>
      </p:sp>
      <p:pic>
        <p:nvPicPr>
          <p:cNvPr descr="mmcoe logo.jpeg" id="196" name="Google Shape;196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36273" y="6166358"/>
            <a:ext cx="707727" cy="6916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"/>
          <p:cNvSpPr/>
          <p:nvPr/>
        </p:nvSpPr>
        <p:spPr>
          <a:xfrm>
            <a:off x="0" y="0"/>
            <a:ext cx="9144000" cy="83099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000">
                <a:solidFill>
                  <a:srgbClr val="FF0000"/>
                </a:solidFill>
                <a:latin typeface="Arial Black"/>
                <a:ea typeface="Arial Black"/>
                <a:cs typeface="Arial Black"/>
                <a:sym typeface="Arial Black"/>
              </a:rPr>
              <a:t>Title</a:t>
            </a:r>
            <a:r>
              <a:rPr b="1" lang="en-IN" sz="2000">
                <a:solidFill>
                  <a:schemeClr val="accent1"/>
                </a:solidFill>
                <a:latin typeface="Arial Black"/>
                <a:ea typeface="Arial Black"/>
                <a:cs typeface="Arial Black"/>
                <a:sym typeface="Arial Black"/>
              </a:rPr>
              <a:t> </a:t>
            </a:r>
            <a:r>
              <a:rPr b="1" lang="en-IN" sz="1800">
                <a:solidFill>
                  <a:schemeClr val="accent1"/>
                </a:solidFill>
                <a:latin typeface="Arial Black"/>
                <a:ea typeface="Arial Black"/>
                <a:cs typeface="Arial Black"/>
                <a:sym typeface="Arial Black"/>
              </a:rPr>
              <a:t> </a:t>
            </a:r>
            <a:r>
              <a:rPr b="1" lang="en-IN" sz="1800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: </a:t>
            </a: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IN" sz="2400">
                <a:solidFill>
                  <a:schemeClr val="dk1"/>
                </a:solidFill>
                <a:latin typeface="Algerian"/>
                <a:ea typeface="Algerian"/>
                <a:cs typeface="Algerian"/>
                <a:sym typeface="Algerian"/>
              </a:rPr>
              <a:t>Library Management and Digital Library System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lang="en-IN" sz="2000">
                <a:solidFill>
                  <a:srgbClr val="FF0000"/>
                </a:solidFill>
                <a:latin typeface="Arial Black"/>
                <a:ea typeface="Arial Black"/>
                <a:cs typeface="Arial Black"/>
                <a:sym typeface="Arial Black"/>
              </a:rPr>
              <a:t>Subtitle</a:t>
            </a:r>
            <a:r>
              <a:rPr b="1" lang="en-I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en-I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r>
              <a:rPr lang="en-I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A Modern Approach to Library Operations and Digital Access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lang="en-IN" sz="2000">
                <a:solidFill>
                  <a:srgbClr val="FF0000"/>
                </a:solidFill>
                <a:latin typeface="Arial Black"/>
                <a:ea typeface="Arial Black"/>
                <a:cs typeface="Arial Black"/>
                <a:sym typeface="Arial Black"/>
              </a:rPr>
              <a:t>Presented b</a:t>
            </a:r>
            <a:r>
              <a:rPr b="1" lang="en-IN" sz="1800">
                <a:solidFill>
                  <a:srgbClr val="FF0000"/>
                </a:solidFill>
                <a:latin typeface="Arial Black"/>
                <a:ea typeface="Arial Black"/>
                <a:cs typeface="Arial Black"/>
                <a:sym typeface="Arial Black"/>
              </a:rPr>
              <a:t>y:</a:t>
            </a:r>
            <a:r>
              <a:rPr lang="en-IN" sz="1800">
                <a:solidFill>
                  <a:srgbClr val="FF0000"/>
                </a:solidFill>
                <a:latin typeface="Arial Black"/>
                <a:ea typeface="Arial Black"/>
                <a:cs typeface="Arial Black"/>
                <a:sym typeface="Arial Black"/>
              </a:rPr>
              <a:t>  </a:t>
            </a:r>
            <a:endParaRPr sz="1800">
              <a:solidFill>
                <a:srgbClr val="FF0000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              1.Shubham Shinde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              2. Shantunu Deshmukh    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              3. Om </a:t>
            </a:r>
            <a:r>
              <a:rPr lang="en-IN" sz="2400">
                <a:solidFill>
                  <a:schemeClr val="dk1"/>
                </a:solidFill>
              </a:rPr>
              <a:t>Choudhari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              4.  Aagam Gadiya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2"/>
          <p:cNvSpPr/>
          <p:nvPr/>
        </p:nvSpPr>
        <p:spPr>
          <a:xfrm>
            <a:off x="0" y="6286520"/>
            <a:ext cx="2051459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0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Date</a:t>
            </a:r>
            <a:r>
              <a:rPr b="1" lang="en-IN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r>
              <a:rPr lang="en-IN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IN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IN"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30-11-2024</a:t>
            </a:r>
            <a:endParaRPr sz="20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mmcoe logo.jpeg" id="94" name="Google Shape;94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36273" y="6166358"/>
            <a:ext cx="707727" cy="6916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"/>
          <p:cNvSpPr/>
          <p:nvPr/>
        </p:nvSpPr>
        <p:spPr>
          <a:xfrm>
            <a:off x="0" y="0"/>
            <a:ext cx="9144000" cy="12926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rPr b="0" i="0" lang="en-IN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Overview of the Library Management System</a:t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270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</a:pPr>
            <a:r>
              <a:rPr b="0" i="0" lang="en-IN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comprehensive solution for </a:t>
            </a:r>
            <a:r>
              <a:rPr b="1" lang="en-IN" sz="20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M</a:t>
            </a:r>
            <a:r>
              <a:rPr b="1" i="0" lang="en-IN" sz="20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anaging library books, borrowing, and returns</a:t>
            </a:r>
            <a:r>
              <a:rPr b="0" i="0" lang="en-IN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/>
          </a:p>
          <a:p>
            <a:pPr indent="-1270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</a:pPr>
            <a:r>
              <a:rPr b="0" i="0" lang="en-IN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Integrated with a </a:t>
            </a:r>
            <a:r>
              <a:rPr b="1" i="0" lang="en-IN" sz="20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Digital Library</a:t>
            </a:r>
            <a:r>
              <a:rPr b="0" i="0" lang="en-IN" sz="20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i="0" lang="en-IN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platform for remote access to digital resources.</a:t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first page main 12.png" id="100" name="Google Shape;100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9625" y="1939875"/>
            <a:ext cx="9144001" cy="4844475"/>
          </a:xfrm>
          <a:prstGeom prst="rect">
            <a:avLst/>
          </a:prstGeom>
          <a:solidFill>
            <a:srgbClr val="ECECEC"/>
          </a:solidFill>
          <a:ln cap="sq" cmpd="sng" w="101600">
            <a:solidFill>
              <a:srgbClr val="FDFDFD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7150" kx="110000" rotWithShape="0" algn="tl" dir="7560000" dist="37500" sy="98000" ky="200000">
              <a:srgbClr val="000000">
                <a:alpha val="20000"/>
              </a:srgbClr>
            </a:outerShdw>
          </a:effectLst>
        </p:spPr>
      </p:pic>
      <p:pic>
        <p:nvPicPr>
          <p:cNvPr descr="mmcoe logo.jpeg" id="101" name="Google Shape;101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06073" y="6166358"/>
            <a:ext cx="707727" cy="6916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4"/>
          <p:cNvSpPr/>
          <p:nvPr/>
        </p:nvSpPr>
        <p:spPr>
          <a:xfrm>
            <a:off x="0" y="0"/>
            <a:ext cx="9144000" cy="603242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rPr b="1" i="0" lang="en-IN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b="1" i="0" lang="en-IN" sz="11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Library Management - Core Features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t/>
            </a:r>
            <a:endParaRPr b="1"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t/>
            </a:r>
            <a:endParaRPr b="1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t/>
            </a:r>
            <a:endParaRPr b="1"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t/>
            </a:r>
            <a:endParaRPr b="1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t/>
            </a:r>
            <a:endParaRPr b="1"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t/>
            </a:r>
            <a:endParaRPr b="1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t/>
            </a:r>
            <a:endParaRPr b="1"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t/>
            </a:r>
            <a:endParaRPr b="1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t/>
            </a:r>
            <a:endParaRPr b="1"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t/>
            </a:r>
            <a:endParaRPr b="1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rPr b="1" i="0" lang="en-IN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Key Functions for Librarians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t/>
            </a:r>
            <a:endParaRPr b="1"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t/>
            </a:r>
            <a:endParaRPr b="1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t/>
            </a:r>
            <a:endParaRPr b="1"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t/>
            </a:r>
            <a:endParaRPr b="1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</a:pPr>
            <a:r>
              <a:t/>
            </a:r>
            <a:endParaRPr b="1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985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Char char="•"/>
            </a:pPr>
            <a:r>
              <a:rPr b="1" i="0" lang="en-IN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Add Books:</a:t>
            </a:r>
            <a:r>
              <a:rPr b="0" i="0" lang="en-IN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Librarians can easily add new books by specifying the book name and author</a:t>
            </a:r>
            <a:endParaRPr/>
          </a:p>
          <a:p>
            <a:pPr indent="-6985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Char char="•"/>
            </a:pPr>
            <a:r>
              <a:rPr b="0" i="0" lang="en-IN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/>
          </a:p>
          <a:p>
            <a:pPr indent="-6985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Char char="•"/>
            </a:pPr>
            <a:r>
              <a:rPr b="1" i="0" lang="en-IN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Remove Books:</a:t>
            </a:r>
            <a:r>
              <a:rPr b="0" i="0" lang="en-IN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Librarians can remove books using the book ID.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t/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6985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Char char="•"/>
            </a:pPr>
            <a:r>
              <a:rPr b="1" i="0" lang="en-IN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Borrow Books:</a:t>
            </a:r>
            <a:r>
              <a:rPr b="0" i="0" lang="en-IN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Borrowing requires book ID, borrower's name, phone number, and address.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t/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t/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t/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t/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6985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Char char="•"/>
            </a:pPr>
            <a:r>
              <a:rPr b="1" i="0" lang="en-IN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Return Books:</a:t>
            </a:r>
            <a:r>
              <a:rPr b="0" i="0" lang="en-IN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Librarians enter the book ID to mark books as returned.</a:t>
            </a:r>
            <a:endParaRPr b="0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slid 3.png" id="107" name="Google Shape;107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4"/>
          <p:cNvSpPr/>
          <p:nvPr/>
        </p:nvSpPr>
        <p:spPr>
          <a:xfrm>
            <a:off x="0" y="3500438"/>
            <a:ext cx="9144000" cy="30854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Calibri"/>
              <a:buNone/>
            </a:pPr>
            <a:r>
              <a:rPr b="1" i="0" lang="en-IN" sz="20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Library Management - Core Features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Calibri"/>
              <a:buNone/>
            </a:pPr>
            <a:r>
              <a:rPr b="1" i="0" lang="en-IN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Title</a:t>
            </a:r>
            <a:r>
              <a:rPr b="1" i="0" lang="en-IN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r>
              <a:rPr b="0" i="0" lang="en-IN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Key Functions for Librarians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r>
              <a:t/>
            </a:r>
            <a:endParaRPr b="0" i="0" sz="105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016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Font typeface="Calibri"/>
              <a:buChar char="•"/>
            </a:pPr>
            <a:r>
              <a:rPr b="1" i="0" lang="en-IN" sz="16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Add Books</a:t>
            </a:r>
            <a:r>
              <a:rPr b="1" i="0" lang="en-IN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r>
              <a:rPr b="0" i="0" lang="en-IN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Librarians can easily add new books by specifying the book name and author.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016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Font typeface="Calibri"/>
              <a:buChar char="•"/>
            </a:pPr>
            <a:r>
              <a:rPr b="1" i="0" lang="en-IN" sz="16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Remove Books</a:t>
            </a:r>
            <a:r>
              <a:rPr b="1" i="0" lang="en-IN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r>
              <a:rPr b="0" i="0" lang="en-IN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Librarians can remove books using the book ID.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016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Font typeface="Calibri"/>
              <a:buChar char="•"/>
            </a:pPr>
            <a:r>
              <a:rPr b="1" i="0" lang="en-IN" sz="16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Borrow Books</a:t>
            </a:r>
            <a:r>
              <a:rPr b="1" i="0" lang="en-IN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r>
              <a:rPr b="0" i="0" lang="en-IN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Borrowing requires book ID, borrower's name, phone number, and address.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016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Font typeface="Calibri"/>
              <a:buChar char="•"/>
            </a:pPr>
            <a:r>
              <a:rPr b="1" i="0" lang="en-IN" sz="16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Return Books</a:t>
            </a:r>
            <a:r>
              <a:rPr b="1" i="0" lang="en-IN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r>
              <a:rPr b="0" i="0" lang="en-IN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Librarians enter the book ID to mark books as returned</a:t>
            </a:r>
            <a:r>
              <a:rPr b="0" i="0" lang="en-IN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9" name="Google Shape;109;p4"/>
          <p:cNvCxnSpPr/>
          <p:nvPr/>
        </p:nvCxnSpPr>
        <p:spPr>
          <a:xfrm rot="-5400000">
            <a:off x="428596" y="1000108"/>
            <a:ext cx="857256" cy="857256"/>
          </a:xfrm>
          <a:prstGeom prst="straightConnector1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med" w="med" type="stealth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pic>
        <p:nvPicPr>
          <p:cNvPr descr="mmcoe logo.jpeg" id="110" name="Google Shape;110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436273" y="6166358"/>
            <a:ext cx="707727" cy="6916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5"/>
          <p:cNvSpPr/>
          <p:nvPr/>
        </p:nvSpPr>
        <p:spPr>
          <a:xfrm>
            <a:off x="214282" y="3571876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rPr b="1" i="0" lang="en-IN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Add Book Section</a:t>
            </a:r>
            <a:endParaRPr b="0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rPr b="1" i="0" lang="en-IN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Title:</a:t>
            </a:r>
            <a:r>
              <a:rPr b="0" i="0" lang="en-IN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Adding New Books to the System</a:t>
            </a:r>
            <a:endParaRPr b="0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985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Char char="•"/>
            </a:pPr>
            <a:r>
              <a:rPr b="1" i="0" lang="en-IN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Fields Required:</a:t>
            </a:r>
            <a:endParaRPr b="0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985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∙"/>
            </a:pPr>
            <a:r>
              <a:rPr b="0" i="0" lang="en-IN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Book Name</a:t>
            </a:r>
            <a:endParaRPr/>
          </a:p>
          <a:p>
            <a:pPr indent="-6985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∙"/>
            </a:pPr>
            <a:r>
              <a:rPr b="0" i="0" lang="en-IN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Author Name</a:t>
            </a:r>
            <a:endParaRPr b="0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985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Char char="•"/>
            </a:pPr>
            <a:r>
              <a:rPr b="1" i="0" lang="en-IN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Benefits:</a:t>
            </a:r>
            <a:endParaRPr b="0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985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∙"/>
            </a:pPr>
            <a:r>
              <a:rPr b="0" i="0" lang="en-IN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Quick and easy process for adding new books to the library database.</a:t>
            </a:r>
            <a:endParaRPr b="0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slid 4.png" id="116" name="Google Shape;116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7" name="Google Shape;117;p5"/>
          <p:cNvCxnSpPr/>
          <p:nvPr/>
        </p:nvCxnSpPr>
        <p:spPr>
          <a:xfrm flipH="1" rot="10800000">
            <a:off x="1928794" y="2500306"/>
            <a:ext cx="1714512" cy="1143008"/>
          </a:xfrm>
          <a:prstGeom prst="straightConnector1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med" w="med" type="stealth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sp>
        <p:nvSpPr>
          <p:cNvPr id="118" name="Google Shape;118;p5"/>
          <p:cNvSpPr txBox="1"/>
          <p:nvPr/>
        </p:nvSpPr>
        <p:spPr>
          <a:xfrm>
            <a:off x="0" y="3872567"/>
            <a:ext cx="7127720" cy="298543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0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Add Book Section</a:t>
            </a:r>
            <a:endParaRPr sz="20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IN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IN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Adding New Books to the System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Fields Required</a:t>
            </a:r>
            <a:r>
              <a:rPr b="1"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N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Book Name</a:t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N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Author Name</a:t>
            </a:r>
            <a:endParaRPr/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Benefits:</a:t>
            </a:r>
            <a:endParaRPr sz="1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N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Quick and easy process for adding new books to the library database.</a:t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mmcoe logo.jpeg" id="119" name="Google Shape;119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436273" y="6166358"/>
            <a:ext cx="707727" cy="6916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5" name="Google Shape;125;p6"/>
          <p:cNvCxnSpPr/>
          <p:nvPr/>
        </p:nvCxnSpPr>
        <p:spPr>
          <a:xfrm flipH="1" rot="10800000">
            <a:off x="3357554" y="2500306"/>
            <a:ext cx="1643074" cy="714380"/>
          </a:xfrm>
          <a:prstGeom prst="straightConnector1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med" w="med" type="stealth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sp>
        <p:nvSpPr>
          <p:cNvPr id="126" name="Google Shape;126;p6"/>
          <p:cNvSpPr txBox="1"/>
          <p:nvPr/>
        </p:nvSpPr>
        <p:spPr>
          <a:xfrm>
            <a:off x="0" y="3429000"/>
            <a:ext cx="7503914" cy="38472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Remove Book Section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Title:</a:t>
            </a:r>
            <a:r>
              <a:rPr lang="en-IN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IN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Removing Books from the Library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Fields Required:</a:t>
            </a:r>
            <a:endParaRPr/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N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Book ID</a:t>
            </a:r>
            <a:endParaRPr/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Procedure:</a:t>
            </a:r>
            <a:endParaRPr sz="1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N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Librarians input the Book ID to remove a book from the library collection.</a:t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mmcoe logo.jpeg" id="127" name="Google Shape;127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436273" y="6166358"/>
            <a:ext cx="707727" cy="6916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7"/>
          <p:cNvSpPr txBox="1"/>
          <p:nvPr/>
        </p:nvSpPr>
        <p:spPr>
          <a:xfrm>
            <a:off x="0" y="2643182"/>
            <a:ext cx="7674152" cy="46166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Borrow Book Section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0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Title:</a:t>
            </a:r>
            <a:r>
              <a:rPr lang="en-IN" sz="20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IN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Borrowing Books from the Library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Fields Required:</a:t>
            </a:r>
            <a:endParaRPr sz="1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N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Book ID</a:t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N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Borrower’s Name</a:t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N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Borrower’s Phone Number</a:t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N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Borrower’s Address</a:t>
            </a:r>
            <a:endParaRPr/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Process:</a:t>
            </a:r>
            <a:endParaRPr sz="1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N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Librarians input the necessary details to process a book borrowing request.</a:t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34" name="Google Shape;134;p7"/>
          <p:cNvCxnSpPr/>
          <p:nvPr/>
        </p:nvCxnSpPr>
        <p:spPr>
          <a:xfrm flipH="1" rot="10800000">
            <a:off x="3286116" y="1571612"/>
            <a:ext cx="1928826" cy="642942"/>
          </a:xfrm>
          <a:prstGeom prst="straightConnector1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med" w="med" type="stealth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pic>
        <p:nvPicPr>
          <p:cNvPr descr="mmcoe logo.jpeg" id="135" name="Google Shape;135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72462" y="6166358"/>
            <a:ext cx="707727" cy="6916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1" name="Google Shape;141;p8"/>
          <p:cNvCxnSpPr/>
          <p:nvPr/>
        </p:nvCxnSpPr>
        <p:spPr>
          <a:xfrm flipH="1" rot="10800000">
            <a:off x="3857620" y="2714620"/>
            <a:ext cx="1357322" cy="1071570"/>
          </a:xfrm>
          <a:prstGeom prst="straightConnector1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med" w="med" type="stealth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sp>
        <p:nvSpPr>
          <p:cNvPr id="142" name="Google Shape;142;p8"/>
          <p:cNvSpPr txBox="1"/>
          <p:nvPr/>
        </p:nvSpPr>
        <p:spPr>
          <a:xfrm>
            <a:off x="0" y="3000372"/>
            <a:ext cx="8643966" cy="36009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Return Book Section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Title:</a:t>
            </a:r>
            <a:r>
              <a:rPr lang="en-IN" sz="2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IN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Returning Books to the Library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Fields Required:       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                         </a:t>
            </a:r>
            <a:r>
              <a:rPr lang="en-IN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Book ID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Procedure:</a:t>
            </a:r>
            <a:endParaRPr sz="1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N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Librarians enter the book ID to mark the book as returned in the system.</a:t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mmcoe logo.jpeg" id="143" name="Google Shape;143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436273" y="6166358"/>
            <a:ext cx="707727" cy="6916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4643446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9"/>
          <p:cNvSpPr txBox="1"/>
          <p:nvPr/>
        </p:nvSpPr>
        <p:spPr>
          <a:xfrm>
            <a:off x="0" y="3786190"/>
            <a:ext cx="9144000" cy="31393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: User Access - Creating Username &amp; Password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Title:</a:t>
            </a:r>
            <a:r>
              <a:rPr lang="en-IN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IN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Setting Up User Accounts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Step-by-Step Process:</a:t>
            </a:r>
            <a:endParaRPr sz="1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N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Create a unique username.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N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Set a secure password for access.</a:t>
            </a:r>
            <a:endParaRPr/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Benefits:</a:t>
            </a:r>
            <a:endParaRPr sz="1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N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Secure and personalized access to the digital library.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50" name="Google Shape;150;p9"/>
          <p:cNvCxnSpPr/>
          <p:nvPr/>
        </p:nvCxnSpPr>
        <p:spPr>
          <a:xfrm flipH="1" rot="10800000">
            <a:off x="928662" y="357166"/>
            <a:ext cx="2857520" cy="1928826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med" w="med" type="stealth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</p:cxnSp>
      <p:pic>
        <p:nvPicPr>
          <p:cNvPr descr="mmcoe logo.jpeg" id="151" name="Google Shape;151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436273" y="6166358"/>
            <a:ext cx="707727" cy="6916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Aspect">
      <a:dk1>
        <a:srgbClr val="000000"/>
      </a:dk1>
      <a:lt1>
        <a:srgbClr val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2024-11-29T16:59:14Z</dcterms:created>
  <dc:creator>hcoa.omkardawale@gmail.com</dc:creator>
</cp:coreProperties>
</file>